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70" r:id="rId17"/>
    <p:sldId id="269" r:id="rId18"/>
  </p:sldIdLst>
  <p:sldSz cx="12192000" cy="6858000"/>
  <p:notesSz cx="6858000" cy="9144000"/>
  <p:embeddedFontLst>
    <p:embeddedFont>
      <p:font typeface="Century Gothic" panose="020B0502020202020204" pitchFamily="34" charset="0"/>
      <p:regular r:id="rId20"/>
      <p:bold r:id="rId21"/>
      <p:italic r:id="rId22"/>
      <p:boldItalic r:id="rId23"/>
    </p:embeddedFont>
  </p:embeddedFontLst>
  <p:custDataLst>
    <p:tags r:id="rId24"/>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149" y="4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1.xml"/><Relationship Id="rId5" Type="http://schemas.openxmlformats.org/officeDocument/2006/relationships/image" Target="../media/image7.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4.png"/><Relationship Id="rId2" Type="http://schemas.microsoft.com/office/2007/relationships/media" Target="../media/media9.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3.png"/><Relationship Id="rId2" Type="http://schemas.microsoft.com/office/2007/relationships/media" Target="../media/media8.m4a"/><Relationship Id="rId1" Type="http://schemas.openxmlformats.org/officeDocument/2006/relationships/tags" Target="../tags/tag10.xml"/><Relationship Id="rId6" Type="http://schemas.openxmlformats.org/officeDocument/2006/relationships/image" Target="../media/image6.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Felicia Schenkelberg</a:t>
            </a:r>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Audio 1">
            <a:hlinkClick r:id="" action="ppaction://media"/>
            <a:extLst>
              <a:ext uri="{FF2B5EF4-FFF2-40B4-BE49-F238E27FC236}">
                <a16:creationId xmlns:a16="http://schemas.microsoft.com/office/drawing/2014/main" id="{72925683-F33F-4F64-B9F6-B99AB817928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95125" y="6461125"/>
            <a:ext cx="244475" cy="2444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8842"/>
    </mc:Choice>
    <mc:Fallback>
      <p:transition spd="slow" advTm="58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pic>
        <p:nvPicPr>
          <p:cNvPr id="211" name="Google Shape;211;p10"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pic>
        <p:nvPicPr>
          <p:cNvPr id="5" name="Picture 4" descr="Diagram&#10;&#10;Description automatically generated with medium confidence">
            <a:extLst>
              <a:ext uri="{FF2B5EF4-FFF2-40B4-BE49-F238E27FC236}">
                <a16:creationId xmlns:a16="http://schemas.microsoft.com/office/drawing/2014/main" id="{AAA913EC-0E80-4BE6-82D7-FB30E84F2B2A}"/>
              </a:ext>
            </a:extLst>
          </p:cNvPr>
          <p:cNvPicPr/>
          <p:nvPr/>
        </p:nvPicPr>
        <p:blipFill>
          <a:blip r:embed="rId5"/>
          <a:stretch>
            <a:fillRect/>
          </a:stretch>
        </p:blipFill>
        <p:spPr>
          <a:xfrm>
            <a:off x="1862528" y="1929205"/>
            <a:ext cx="7806128" cy="4554834"/>
          </a:xfrm>
          <a:prstGeom prst="rect">
            <a:avLst/>
          </a:prstGeom>
        </p:spPr>
      </p:pic>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dirty="0"/>
              <a:t>Threat and risk modeling procedures identify potential risks to the system. In this way, threat levels are reduced or even blocked. For example, sensitive data might be cached by proxies. As a principle, limit the information sent to what is necessary to mitigate risks. A real-world example is illustrated in Coding Standard 4.</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BDD0D53E-6E3D-4E9C-82AE-03B2B20B8C1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95125" y="6461125"/>
            <a:ext cx="244475" cy="2444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7465"/>
    </mc:Choice>
    <mc:Fallback>
      <p:transition spd="slow" advTm="67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sz="2400" dirty="0"/>
              <a:t>Audit Controls and Management</a:t>
            </a:r>
          </a:p>
          <a:p>
            <a:pPr marL="228600" lvl="0" indent="-228600" algn="l" rtl="0">
              <a:lnSpc>
                <a:spcPct val="90000"/>
              </a:lnSpc>
              <a:spcBef>
                <a:spcPts val="0"/>
              </a:spcBef>
              <a:spcAft>
                <a:spcPts val="0"/>
              </a:spcAft>
              <a:buClr>
                <a:schemeClr val="lt1"/>
              </a:buClr>
              <a:buSzPts val="2200"/>
              <a:buChar char="•"/>
            </a:pPr>
            <a:r>
              <a:rPr lang="en-US" sz="2400" dirty="0"/>
              <a:t>Enforcement</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809C4434-7FED-4491-9910-860FC77515D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95125" y="6461125"/>
            <a:ext cx="244475" cy="2444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8981"/>
    </mc:Choice>
    <mc:Fallback>
      <p:transition spd="slow" advTm="789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5C6D2-B5D0-411E-B9EB-BCB04B981A9B}"/>
              </a:ext>
            </a:extLst>
          </p:cNvPr>
          <p:cNvSpPr>
            <a:spLocks noGrp="1"/>
          </p:cNvSpPr>
          <p:nvPr>
            <p:ph type="title"/>
          </p:nvPr>
        </p:nvSpPr>
        <p:spPr/>
        <p:txBody>
          <a:bodyPr/>
          <a:lstStyle/>
          <a:p>
            <a:r>
              <a:rPr lang="en-US" dirty="0"/>
              <a:t>Conclusion</a:t>
            </a:r>
          </a:p>
        </p:txBody>
      </p:sp>
      <p:sp>
        <p:nvSpPr>
          <p:cNvPr id="3" name="Text Placeholder 2">
            <a:extLst>
              <a:ext uri="{FF2B5EF4-FFF2-40B4-BE49-F238E27FC236}">
                <a16:creationId xmlns:a16="http://schemas.microsoft.com/office/drawing/2014/main" id="{72C3EDE8-51A7-4F58-A43D-E08E6EC6C434}"/>
              </a:ext>
            </a:extLst>
          </p:cNvPr>
          <p:cNvSpPr>
            <a:spLocks noGrp="1"/>
          </p:cNvSpPr>
          <p:nvPr>
            <p:ph type="body" idx="1"/>
          </p:nvPr>
        </p:nvSpPr>
        <p:spPr/>
        <p:txBody>
          <a:bodyPr/>
          <a:lstStyle/>
          <a:p>
            <a:r>
              <a:rPr lang="en-US" sz="2400" dirty="0"/>
              <a:t>Exceptions Process</a:t>
            </a:r>
          </a:p>
        </p:txBody>
      </p:sp>
      <p:pic>
        <p:nvPicPr>
          <p:cNvPr id="4" name="Audio 3">
            <a:hlinkClick r:id="" action="ppaction://media"/>
            <a:extLst>
              <a:ext uri="{FF2B5EF4-FFF2-40B4-BE49-F238E27FC236}">
                <a16:creationId xmlns:a16="http://schemas.microsoft.com/office/drawing/2014/main" id="{93E6C463-1D10-40F4-BF50-5AA91B8B99A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375268539"/>
      </p:ext>
    </p:extLst>
  </p:cSld>
  <p:clrMapOvr>
    <a:masterClrMapping/>
  </p:clrMapOvr>
  <mc:AlternateContent xmlns:mc="http://schemas.openxmlformats.org/markup-compatibility/2006">
    <mc:Choice xmlns:p14="http://schemas.microsoft.com/office/powerpoint/2010/main" Requires="p14">
      <p:transition spd="slow" p14:dur="2000" advTm="36055"/>
    </mc:Choice>
    <mc:Fallback>
      <p:transition spd="slow" advTm="360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Carnegie Mellon University. (2007, September 10). CERT C Programming Language Secure Coding Standard. Confluence. http://www.open-std.org/jtc1/sc22/wg14/www/docs/n1255.pdf</a:t>
            </a:r>
          </a:p>
          <a:p>
            <a:pPr marL="228600" lvl="0" indent="-228600" algn="l" rtl="0">
              <a:lnSpc>
                <a:spcPct val="90000"/>
              </a:lnSpc>
              <a:spcBef>
                <a:spcPts val="0"/>
              </a:spcBef>
              <a:spcAft>
                <a:spcPts val="0"/>
              </a:spcAft>
              <a:buClr>
                <a:schemeClr val="lt1"/>
              </a:buClr>
              <a:buSzPts val="2200"/>
              <a:buChar char="•"/>
            </a:pPr>
            <a:r>
              <a:rPr lang="en-US" dirty="0" err="1"/>
              <a:t>Seacord</a:t>
            </a:r>
            <a:r>
              <a:rPr lang="en-US" dirty="0"/>
              <a:t>, R. (2018, May 2). Top 10 Secure Coding Practices. Confluence. https://wiki.sei.cmu.edu/confluence/display/seccode/Top+10+Secure+Coding+Practices</a:t>
            </a:r>
          </a:p>
          <a:p>
            <a:pPr marL="228600" lvl="0" indent="-228600" algn="l" rtl="0">
              <a:lnSpc>
                <a:spcPct val="90000"/>
              </a:lnSpc>
              <a:spcBef>
                <a:spcPts val="0"/>
              </a:spcBef>
              <a:spcAft>
                <a:spcPts val="0"/>
              </a:spcAft>
              <a:buClr>
                <a:schemeClr val="lt1"/>
              </a:buClr>
              <a:buSzPts val="2200"/>
              <a:buChar char="•"/>
            </a:pPr>
            <a:endParaRPr lang="en-US" dirty="0"/>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pic>
        <p:nvPicPr>
          <p:cNvPr id="153" name="Google Shape;153;p3" descr="Shows the following layers of developer defense: Physical security, Cloud security, Perimeter security, network security, Host security, Endpoint security, APP security and critical assets, systems, and data security." title="NHS (Healthcare) Defense in Depth – Shaun Van Niekerk"/>
          <p:cNvPicPr preferRelativeResize="0"/>
          <p:nvPr/>
        </p:nvPicPr>
        <p:blipFill rotWithShape="1">
          <a:blip r:embed="rId6">
            <a:alphaModFix/>
          </a:blip>
          <a:srcRect/>
          <a:stretch/>
        </p:blipFill>
        <p:spPr>
          <a:xfrm>
            <a:off x="1828801" y="2175933"/>
            <a:ext cx="7785100" cy="4460674"/>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D8ED75B6-00E3-42E4-90D3-D990E901418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795125" y="6461125"/>
            <a:ext cx="244475" cy="2444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7624"/>
    </mc:Choice>
    <mc:Fallback>
      <p:transition spd="slow" advTm="1076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p:cNvGraphicFramePr/>
          <p:nvPr>
            <p:extLst>
              <p:ext uri="{D42A27DB-BD31-4B8C-83A1-F6EECF244321}">
                <p14:modId xmlns:p14="http://schemas.microsoft.com/office/powerpoint/2010/main" val="2760428079"/>
              </p:ext>
            </p:extLst>
          </p:nvPr>
        </p:nvGraphicFramePr>
        <p:xfrm>
          <a:off x="2056022" y="2163261"/>
          <a:ext cx="7835225" cy="3994335"/>
        </p:xfrm>
        <a:graphic>
          <a:graphicData uri="http://schemas.openxmlformats.org/drawingml/2006/table">
            <a:tbl>
              <a:tblPr>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latin typeface="Century Gothic" panose="020B0502020202020204" pitchFamily="34" charset="0"/>
                        </a:rPr>
                        <a:t>Likely</a:t>
                      </a:r>
                      <a:endParaRPr sz="1400" u="none" strike="noStrike" cap="none" dirty="0">
                        <a:solidFill>
                          <a:schemeClr val="tx1"/>
                        </a:solidFill>
                        <a:latin typeface="Century Gothic" panose="020B0502020202020204" pitchFamily="34" charset="0"/>
                      </a:endParaRP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tx1"/>
                          </a:solidFill>
                          <a:latin typeface="Century Gothic" panose="020B0502020202020204" pitchFamily="34" charset="0"/>
                        </a:rPr>
                        <a:t>STD-002-CPP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chemeClr val="tx1"/>
                          </a:solidFill>
                          <a:effectLst/>
                          <a:latin typeface="Century Gothic" panose="020B0502020202020204" pitchFamily="34" charset="0"/>
                          <a:ea typeface="Arial"/>
                          <a:cs typeface="Arial"/>
                          <a:sym typeface="Arial"/>
                        </a:rPr>
                        <a:t>STD-004-CPP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chemeClr val="tx1"/>
                          </a:solidFill>
                          <a:effectLst/>
                          <a:latin typeface="Century Gothic" panose="020B0502020202020204" pitchFamily="34" charset="0"/>
                          <a:ea typeface="Arial"/>
                          <a:cs typeface="Arial"/>
                          <a:sym typeface="Arial"/>
                        </a:rPr>
                        <a:t>STD-006-CPP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chemeClr val="tx1"/>
                          </a:solidFill>
                          <a:effectLst/>
                          <a:latin typeface="Century Gothic" panose="020B0502020202020204" pitchFamily="34" charset="0"/>
                          <a:ea typeface="Arial"/>
                          <a:cs typeface="Arial"/>
                          <a:sym typeface="Arial"/>
                        </a:rPr>
                        <a:t>STD-008-CPP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chemeClr val="tx1"/>
                          </a:solidFill>
                          <a:effectLst/>
                          <a:latin typeface="Century Gothic" panose="020B0502020202020204" pitchFamily="34" charset="0"/>
                          <a:ea typeface="Arial"/>
                          <a:cs typeface="Arial"/>
                          <a:sym typeface="Arial"/>
                        </a:rPr>
                        <a:t>STD-009-CPP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chemeClr val="tx1"/>
                          </a:solidFill>
                          <a:effectLst/>
                          <a:latin typeface="Century Gothic" panose="020B0502020202020204" pitchFamily="34" charset="0"/>
                          <a:ea typeface="Arial"/>
                          <a:cs typeface="Arial"/>
                          <a:sym typeface="Arial"/>
                        </a:rPr>
                        <a:t>STD-010-CPP</a:t>
                      </a:r>
                      <a:endParaRPr sz="1400" u="none" strike="noStrike" cap="none" dirty="0">
                        <a:solidFill>
                          <a:schemeClr val="tx1"/>
                        </a:solidFill>
                        <a:latin typeface="Century Gothic" panose="020B0502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latin typeface="Century Gothic" panose="020B0502020202020204" pitchFamily="34" charset="0"/>
                        </a:rPr>
                        <a:t>Priority</a:t>
                      </a:r>
                      <a:endParaRPr sz="1400" u="none" strike="noStrike" cap="none" dirty="0">
                        <a:solidFill>
                          <a:schemeClr val="tx1"/>
                        </a:solidFill>
                        <a:latin typeface="Century Gothic" panose="020B0502020202020204" pitchFamily="34" charset="0"/>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chemeClr val="tx1"/>
                          </a:solidFill>
                          <a:effectLst/>
                          <a:latin typeface="Century Gothic" panose="020B0502020202020204" pitchFamily="34" charset="0"/>
                          <a:ea typeface="Arial"/>
                          <a:cs typeface="Arial"/>
                          <a:sym typeface="Arial"/>
                        </a:rPr>
                        <a:t>STD-002-CPP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chemeClr val="tx1"/>
                          </a:solidFill>
                          <a:effectLst/>
                          <a:latin typeface="Century Gothic" panose="020B0502020202020204" pitchFamily="34" charset="0"/>
                          <a:ea typeface="Arial"/>
                          <a:cs typeface="Arial"/>
                          <a:sym typeface="Arial"/>
                        </a:rPr>
                        <a:t>STD-004-CPP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chemeClr val="tx1"/>
                          </a:solidFill>
                          <a:effectLst/>
                          <a:latin typeface="Century Gothic" panose="020B0502020202020204" pitchFamily="34" charset="0"/>
                          <a:ea typeface="Arial"/>
                          <a:cs typeface="Arial"/>
                          <a:sym typeface="Arial"/>
                        </a:rPr>
                        <a:t>STD-005-CPP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chemeClr val="tx1"/>
                          </a:solidFill>
                          <a:effectLst/>
                          <a:latin typeface="Century Gothic" panose="020B0502020202020204" pitchFamily="34" charset="0"/>
                          <a:ea typeface="Arial"/>
                          <a:cs typeface="Arial"/>
                          <a:sym typeface="Arial"/>
                        </a:rPr>
                        <a:t>STD-006-CPP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chemeClr val="tx1"/>
                          </a:solidFill>
                          <a:effectLst/>
                          <a:latin typeface="Century Gothic" panose="020B0502020202020204" pitchFamily="34" charset="0"/>
                          <a:ea typeface="Arial"/>
                          <a:cs typeface="Arial"/>
                          <a:sym typeface="Arial"/>
                        </a:rPr>
                        <a:t>STD-008-CPP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chemeClr val="tx1"/>
                          </a:solidFill>
                          <a:effectLst/>
                          <a:latin typeface="Century Gothic" panose="020B0502020202020204" pitchFamily="34" charset="0"/>
                          <a:ea typeface="Arial"/>
                          <a:cs typeface="Arial"/>
                          <a:sym typeface="Arial"/>
                        </a:rPr>
                        <a:t>STD-009-CPP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chemeClr val="tx1"/>
                          </a:solidFill>
                          <a:effectLst/>
                          <a:latin typeface="Century Gothic" panose="020B0502020202020204" pitchFamily="34" charset="0"/>
                          <a:ea typeface="Arial"/>
                          <a:cs typeface="Arial"/>
                          <a:sym typeface="Arial"/>
                        </a:rPr>
                        <a:t>STD-010-CPP</a:t>
                      </a:r>
                      <a:endParaRPr sz="1400" u="none" strike="noStrike" cap="none" dirty="0">
                        <a:solidFill>
                          <a:schemeClr val="tx1"/>
                        </a:solidFill>
                        <a:latin typeface="Century Gothic" panose="020B0502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latin typeface="Century Gothic" panose="020B0502020202020204" pitchFamily="34" charset="0"/>
                        </a:rPr>
                        <a:t>Low priority</a:t>
                      </a:r>
                      <a:endParaRPr sz="1400" u="none" strike="noStrike" cap="none" dirty="0">
                        <a:solidFill>
                          <a:schemeClr val="tx1"/>
                        </a:solidFill>
                        <a:latin typeface="Century Gothic" panose="020B0502020202020204" pitchFamily="34" charset="0"/>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chemeClr val="tx1"/>
                          </a:solidFill>
                          <a:effectLst/>
                          <a:latin typeface="Century Gothic" panose="020B0502020202020204" pitchFamily="34" charset="0"/>
                          <a:ea typeface="Arial"/>
                          <a:cs typeface="Arial"/>
                          <a:sym typeface="Arial"/>
                        </a:rPr>
                        <a:t>STD-001-CPP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chemeClr val="tx1"/>
                          </a:solidFill>
                          <a:effectLst/>
                          <a:latin typeface="Century Gothic" panose="020B0502020202020204" pitchFamily="34" charset="0"/>
                          <a:ea typeface="Arial"/>
                          <a:cs typeface="Arial"/>
                          <a:sym typeface="Arial"/>
                        </a:rPr>
                        <a:t>STD-003-CPP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chemeClr val="tx1"/>
                          </a:solidFill>
                          <a:effectLst/>
                          <a:latin typeface="Century Gothic" panose="020B0502020202020204" pitchFamily="34" charset="0"/>
                          <a:ea typeface="Arial"/>
                          <a:cs typeface="Arial"/>
                          <a:sym typeface="Arial"/>
                        </a:rPr>
                        <a:t>STD-007-CPP</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latin typeface="Century Gothic" panose="020B0502020202020204" pitchFamily="34" charset="0"/>
                        </a:rPr>
                        <a:t>Unlikely</a:t>
                      </a:r>
                      <a:endParaRPr sz="1400" u="none" strike="noStrike" cap="none" dirty="0">
                        <a:solidFill>
                          <a:schemeClr val="tx1"/>
                        </a:solidFill>
                        <a:latin typeface="Century Gothic" panose="020B0502020202020204" pitchFamily="34" charset="0"/>
                      </a:endParaRP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tx1"/>
                          </a:solidFill>
                          <a:latin typeface="Century Gothic" panose="020B0502020202020204" pitchFamily="34" charset="0"/>
                        </a:rPr>
                        <a:t>STD-001-CPP.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chemeClr val="tx1"/>
                          </a:solidFill>
                          <a:effectLst/>
                          <a:latin typeface="Century Gothic" panose="020B0502020202020204" pitchFamily="34" charset="0"/>
                          <a:ea typeface="Arial"/>
                          <a:cs typeface="Arial"/>
                          <a:sym typeface="Arial"/>
                        </a:rPr>
                        <a:t>STD-003-CPP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chemeClr val="tx1"/>
                          </a:solidFill>
                          <a:effectLst/>
                          <a:latin typeface="Century Gothic" panose="020B0502020202020204" pitchFamily="34" charset="0"/>
                          <a:ea typeface="Arial"/>
                          <a:cs typeface="Arial"/>
                          <a:sym typeface="Arial"/>
                        </a:rPr>
                        <a:t>STD-005-CPP</a:t>
                      </a:r>
                      <a:endParaRPr lang="en-US" sz="1400" u="none" strike="noStrike" cap="none" dirty="0">
                        <a:solidFill>
                          <a:schemeClr val="tx1"/>
                        </a:solidFill>
                        <a:latin typeface="Century Gothic" panose="020B0502020202020204" pitchFamily="34" charset="0"/>
                      </a:endParaRP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chemeClr val="tx1"/>
                          </a:solidFill>
                          <a:effectLst/>
                          <a:latin typeface="Century Gothic" panose="020B0502020202020204" pitchFamily="34" charset="0"/>
                          <a:ea typeface="Arial"/>
                          <a:cs typeface="Arial"/>
                          <a:sym typeface="Arial"/>
                        </a:rPr>
                        <a:t>STD-007-CPP</a:t>
                      </a:r>
                      <a:endParaRPr sz="1400" u="none" strike="noStrike" cap="none" dirty="0">
                        <a:solidFill>
                          <a:schemeClr val="tx1"/>
                        </a:solidFill>
                        <a:latin typeface="Century Gothic" panose="020B0502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“Validate Input Data.</a:t>
            </a:r>
          </a:p>
          <a:p>
            <a:pPr marL="228600" lvl="0" indent="-228600" algn="l" rtl="0">
              <a:lnSpc>
                <a:spcPct val="90000"/>
              </a:lnSpc>
              <a:spcBef>
                <a:spcPts val="0"/>
              </a:spcBef>
              <a:spcAft>
                <a:spcPts val="0"/>
              </a:spcAft>
              <a:buClr>
                <a:schemeClr val="lt1"/>
              </a:buClr>
              <a:buSzPts val="2200"/>
              <a:buChar char="•"/>
            </a:pPr>
            <a:r>
              <a:rPr lang="en-US" dirty="0"/>
              <a:t>Heed compiler warnings.</a:t>
            </a:r>
          </a:p>
          <a:p>
            <a:pPr marL="228600" lvl="0" indent="-228600" algn="l" rtl="0">
              <a:lnSpc>
                <a:spcPct val="90000"/>
              </a:lnSpc>
              <a:spcBef>
                <a:spcPts val="0"/>
              </a:spcBef>
              <a:spcAft>
                <a:spcPts val="0"/>
              </a:spcAft>
              <a:buClr>
                <a:schemeClr val="lt1"/>
              </a:buClr>
              <a:buSzPts val="2200"/>
              <a:buChar char="•"/>
            </a:pPr>
            <a:r>
              <a:rPr lang="en-US" dirty="0"/>
              <a:t>Architect and design for security policies.</a:t>
            </a:r>
          </a:p>
          <a:p>
            <a:pPr marL="228600" lvl="0" indent="-228600" algn="l" rtl="0">
              <a:lnSpc>
                <a:spcPct val="90000"/>
              </a:lnSpc>
              <a:spcBef>
                <a:spcPts val="0"/>
              </a:spcBef>
              <a:spcAft>
                <a:spcPts val="0"/>
              </a:spcAft>
              <a:buClr>
                <a:schemeClr val="lt1"/>
              </a:buClr>
              <a:buSzPts val="2200"/>
              <a:buChar char="•"/>
            </a:pPr>
            <a:r>
              <a:rPr lang="en-US" dirty="0"/>
              <a:t>Keep it simple.</a:t>
            </a:r>
          </a:p>
          <a:p>
            <a:pPr marL="228600" lvl="0" indent="-228600" algn="l" rtl="0">
              <a:lnSpc>
                <a:spcPct val="90000"/>
              </a:lnSpc>
              <a:spcBef>
                <a:spcPts val="0"/>
              </a:spcBef>
              <a:spcAft>
                <a:spcPts val="0"/>
              </a:spcAft>
              <a:buClr>
                <a:schemeClr val="lt1"/>
              </a:buClr>
              <a:buSzPts val="2200"/>
              <a:buChar char="•"/>
            </a:pPr>
            <a:r>
              <a:rPr lang="en-US" dirty="0"/>
              <a:t>Default deny.</a:t>
            </a:r>
          </a:p>
          <a:p>
            <a:pPr marL="228600" lvl="0" indent="-228600" algn="l" rtl="0">
              <a:lnSpc>
                <a:spcPct val="90000"/>
              </a:lnSpc>
              <a:spcBef>
                <a:spcPts val="0"/>
              </a:spcBef>
              <a:spcAft>
                <a:spcPts val="0"/>
              </a:spcAft>
              <a:buClr>
                <a:schemeClr val="lt1"/>
              </a:buClr>
              <a:buSzPts val="2200"/>
              <a:buChar char="•"/>
            </a:pPr>
            <a:r>
              <a:rPr lang="en-US" dirty="0"/>
              <a:t>Adhere to the principle of least privilege.</a:t>
            </a:r>
          </a:p>
          <a:p>
            <a:pPr marL="228600" lvl="0" indent="-228600" algn="l" rtl="0">
              <a:lnSpc>
                <a:spcPct val="90000"/>
              </a:lnSpc>
              <a:spcBef>
                <a:spcPts val="0"/>
              </a:spcBef>
              <a:spcAft>
                <a:spcPts val="0"/>
              </a:spcAft>
              <a:buClr>
                <a:schemeClr val="lt1"/>
              </a:buClr>
              <a:buSzPts val="2200"/>
              <a:buChar char="•"/>
            </a:pPr>
            <a:r>
              <a:rPr lang="en-US" dirty="0"/>
              <a:t>Sanitize data sent to other systems.</a:t>
            </a:r>
          </a:p>
          <a:p>
            <a:pPr marL="228600" lvl="0" indent="-228600" algn="l" rtl="0">
              <a:lnSpc>
                <a:spcPct val="90000"/>
              </a:lnSpc>
              <a:spcBef>
                <a:spcPts val="0"/>
              </a:spcBef>
              <a:spcAft>
                <a:spcPts val="0"/>
              </a:spcAft>
              <a:buClr>
                <a:schemeClr val="lt1"/>
              </a:buClr>
              <a:buSzPts val="2200"/>
              <a:buChar char="•"/>
            </a:pPr>
            <a:r>
              <a:rPr lang="en-US" dirty="0"/>
              <a:t>Practice defense in depth.</a:t>
            </a:r>
          </a:p>
          <a:p>
            <a:pPr marL="228600" lvl="0" indent="-228600" algn="l" rtl="0">
              <a:lnSpc>
                <a:spcPct val="90000"/>
              </a:lnSpc>
              <a:spcBef>
                <a:spcPts val="0"/>
              </a:spcBef>
              <a:spcAft>
                <a:spcPts val="0"/>
              </a:spcAft>
              <a:buClr>
                <a:schemeClr val="lt1"/>
              </a:buClr>
              <a:buSzPts val="2200"/>
              <a:buChar char="•"/>
            </a:pPr>
            <a:r>
              <a:rPr lang="en-US" dirty="0"/>
              <a:t>Use effective quality assurance techniques.</a:t>
            </a:r>
          </a:p>
          <a:p>
            <a:pPr marL="228600" lvl="0" indent="-228600" algn="l" rtl="0">
              <a:lnSpc>
                <a:spcPct val="90000"/>
              </a:lnSpc>
              <a:spcBef>
                <a:spcPts val="0"/>
              </a:spcBef>
              <a:spcAft>
                <a:spcPts val="0"/>
              </a:spcAft>
              <a:buClr>
                <a:schemeClr val="lt1"/>
              </a:buClr>
              <a:buSzPts val="2200"/>
              <a:buChar char="•"/>
            </a:pPr>
            <a:r>
              <a:rPr lang="en-US" dirty="0"/>
              <a:t>Adopt a secure coding standard” (</a:t>
            </a:r>
            <a:r>
              <a:rPr lang="en-US" dirty="0" err="1"/>
              <a:t>Seacord</a:t>
            </a:r>
            <a:r>
              <a:rPr lang="en-US" dirty="0"/>
              <a:t>, 2018).</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04E66C7-60A5-40BA-8FA5-250EB80519C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95125" y="6461125"/>
            <a:ext cx="244475" cy="2444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3815"/>
    </mc:Choice>
    <mc:Fallback>
      <p:transition spd="slow" advTm="183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dirty="0"/>
              <a:t>Create and use abstract data types.</a:t>
            </a:r>
          </a:p>
          <a:p>
            <a:pPr marL="228600" lvl="0" indent="-228600" algn="l" rtl="0">
              <a:lnSpc>
                <a:spcPct val="90000"/>
              </a:lnSpc>
              <a:spcBef>
                <a:spcPts val="0"/>
              </a:spcBef>
              <a:spcAft>
                <a:spcPts val="0"/>
              </a:spcAft>
              <a:buClr>
                <a:schemeClr val="lt1"/>
              </a:buClr>
              <a:buSzPts val="2000"/>
              <a:buChar char="•"/>
            </a:pPr>
            <a:r>
              <a:rPr lang="en-US" dirty="0"/>
              <a:t>Ensure that integer conversions do not result in lost or misinterpreted data.</a:t>
            </a:r>
          </a:p>
          <a:p>
            <a:pPr marL="228600" lvl="0" indent="-228600" algn="l" rtl="0">
              <a:lnSpc>
                <a:spcPct val="90000"/>
              </a:lnSpc>
              <a:spcBef>
                <a:spcPts val="0"/>
              </a:spcBef>
              <a:spcAft>
                <a:spcPts val="0"/>
              </a:spcAft>
              <a:buClr>
                <a:schemeClr val="lt1"/>
              </a:buClr>
              <a:buSzPts val="2000"/>
              <a:buChar char="•"/>
            </a:pPr>
            <a:r>
              <a:rPr lang="en-US" dirty="0"/>
              <a:t>Reset strings on </a:t>
            </a:r>
            <a:r>
              <a:rPr lang="en-US" dirty="0" err="1"/>
              <a:t>fgets</a:t>
            </a:r>
            <a:r>
              <a:rPr lang="en-US" dirty="0"/>
              <a:t>() failure.</a:t>
            </a:r>
          </a:p>
          <a:p>
            <a:pPr marL="228600" lvl="0" indent="-228600" algn="l" rtl="0">
              <a:lnSpc>
                <a:spcPct val="90000"/>
              </a:lnSpc>
              <a:spcBef>
                <a:spcPts val="0"/>
              </a:spcBef>
              <a:spcAft>
                <a:spcPts val="0"/>
              </a:spcAft>
              <a:buClr>
                <a:schemeClr val="lt1"/>
              </a:buClr>
              <a:buSzPts val="2000"/>
              <a:buChar char="•"/>
            </a:pPr>
            <a:r>
              <a:rPr lang="en-US" dirty="0"/>
              <a:t>Sanitize data passed to complex subsystems.</a:t>
            </a:r>
          </a:p>
          <a:p>
            <a:pPr marL="228600" lvl="0" indent="-228600" algn="l" rtl="0">
              <a:lnSpc>
                <a:spcPct val="90000"/>
              </a:lnSpc>
              <a:spcBef>
                <a:spcPts val="0"/>
              </a:spcBef>
              <a:spcAft>
                <a:spcPts val="0"/>
              </a:spcAft>
              <a:buClr>
                <a:schemeClr val="lt1"/>
              </a:buClr>
              <a:buSzPts val="2000"/>
              <a:buChar char="•"/>
            </a:pPr>
            <a:r>
              <a:rPr lang="en-US" dirty="0"/>
              <a:t>Do not assume memory allocation routines initialize memory.</a:t>
            </a:r>
          </a:p>
          <a:p>
            <a:pPr marL="228600" lvl="0" indent="-228600" algn="l" rtl="0">
              <a:lnSpc>
                <a:spcPct val="90000"/>
              </a:lnSpc>
              <a:spcBef>
                <a:spcPts val="0"/>
              </a:spcBef>
              <a:spcAft>
                <a:spcPts val="0"/>
              </a:spcAft>
              <a:buClr>
                <a:schemeClr val="lt1"/>
              </a:buClr>
              <a:buSzPts val="2000"/>
              <a:buChar char="•"/>
            </a:pPr>
            <a:r>
              <a:rPr lang="en-US" dirty="0"/>
              <a:t>Prefer functions that do not rely on file names for identification.</a:t>
            </a:r>
          </a:p>
          <a:p>
            <a:pPr marL="228600" lvl="0" indent="-228600" algn="l" rtl="0">
              <a:lnSpc>
                <a:spcPct val="90000"/>
              </a:lnSpc>
              <a:spcBef>
                <a:spcPts val="0"/>
              </a:spcBef>
              <a:spcAft>
                <a:spcPts val="0"/>
              </a:spcAft>
              <a:buClr>
                <a:schemeClr val="lt1"/>
              </a:buClr>
              <a:buSzPts val="2000"/>
              <a:buChar char="•"/>
            </a:pPr>
            <a:r>
              <a:rPr lang="en-US" dirty="0"/>
              <a:t>Use </a:t>
            </a:r>
            <a:r>
              <a:rPr lang="en-US" dirty="0" err="1"/>
              <a:t>feof</a:t>
            </a:r>
            <a:r>
              <a:rPr lang="en-US" dirty="0"/>
              <a:t>() and </a:t>
            </a:r>
            <a:r>
              <a:rPr lang="en-US" dirty="0" err="1"/>
              <a:t>ferror</a:t>
            </a:r>
            <a:r>
              <a:rPr lang="en-US" dirty="0"/>
              <a:t>() to detect end-of-file and file errors.</a:t>
            </a:r>
          </a:p>
          <a:p>
            <a:pPr marL="228600" lvl="0" indent="-228600" algn="l" rtl="0">
              <a:lnSpc>
                <a:spcPct val="90000"/>
              </a:lnSpc>
              <a:spcBef>
                <a:spcPts val="0"/>
              </a:spcBef>
              <a:spcAft>
                <a:spcPts val="0"/>
              </a:spcAft>
              <a:buClr>
                <a:schemeClr val="lt1"/>
              </a:buClr>
              <a:buSzPts val="2000"/>
              <a:buChar char="•"/>
            </a:pPr>
            <a:r>
              <a:rPr lang="en-US" dirty="0"/>
              <a:t>Include a mutex when using bit-fields in a multi-threaded Environment. </a:t>
            </a:r>
          </a:p>
          <a:p>
            <a:pPr marL="228600" lvl="0" indent="-228600" algn="l" rtl="0">
              <a:lnSpc>
                <a:spcPct val="90000"/>
              </a:lnSpc>
              <a:spcBef>
                <a:spcPts val="0"/>
              </a:spcBef>
              <a:spcAft>
                <a:spcPts val="0"/>
              </a:spcAft>
              <a:buClr>
                <a:schemeClr val="lt1"/>
              </a:buClr>
              <a:buSzPts val="2000"/>
              <a:buChar char="•"/>
            </a:pPr>
            <a:r>
              <a:rPr lang="en-US" dirty="0"/>
              <a:t>Allocate and free memory in the same module, at the same level of Abstraction.</a:t>
            </a:r>
          </a:p>
          <a:p>
            <a:pPr marL="228600" lvl="0" indent="-228600" algn="l" rtl="0">
              <a:lnSpc>
                <a:spcPct val="90000"/>
              </a:lnSpc>
              <a:spcBef>
                <a:spcPts val="0"/>
              </a:spcBef>
              <a:spcAft>
                <a:spcPts val="0"/>
              </a:spcAft>
              <a:buClr>
                <a:schemeClr val="lt1"/>
              </a:buClr>
              <a:buSzPts val="2000"/>
              <a:buChar char="•"/>
            </a:pPr>
            <a:r>
              <a:rPr lang="en-US" dirty="0"/>
              <a:t>Understand integer conversion rules.</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C2243DEA-ED46-42D4-B4F3-C21D35FDD27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95125" y="6461125"/>
            <a:ext cx="244475" cy="2444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0877"/>
    </mc:Choice>
    <mc:Fallback>
      <p:transition spd="slow" advTm="1208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400" dirty="0"/>
              <a:t>The policies for encryption in flight, at rest, and in use.</a:t>
            </a:r>
            <a:endParaRPr sz="2400"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B6C6E246-F97A-493E-85E2-0C06025B204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95125" y="6461125"/>
            <a:ext cx="244475" cy="2444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636"/>
    </mc:Choice>
    <mc:Fallback>
      <p:transition spd="slow" advTm="35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3" name="Table 2">
            <a:extLst>
              <a:ext uri="{FF2B5EF4-FFF2-40B4-BE49-F238E27FC236}">
                <a16:creationId xmlns:a16="http://schemas.microsoft.com/office/drawing/2014/main" id="{F6D61780-D8E4-45E2-BC39-6CABE8E47F16}"/>
              </a:ext>
            </a:extLst>
          </p:cNvPr>
          <p:cNvGraphicFramePr>
            <a:graphicFrameLocks noGrp="1"/>
          </p:cNvGraphicFramePr>
          <p:nvPr>
            <p:extLst>
              <p:ext uri="{D42A27DB-BD31-4B8C-83A1-F6EECF244321}">
                <p14:modId xmlns:p14="http://schemas.microsoft.com/office/powerpoint/2010/main" val="3535350441"/>
              </p:ext>
            </p:extLst>
          </p:nvPr>
        </p:nvGraphicFramePr>
        <p:xfrm>
          <a:off x="1296692" y="2019947"/>
          <a:ext cx="9180162" cy="4206184"/>
        </p:xfrm>
        <a:graphic>
          <a:graphicData uri="http://schemas.openxmlformats.org/drawingml/2006/table">
            <a:tbl>
              <a:tblPr>
                <a:tableStyleId>{802198C4-3087-4945-87E3-76CBB3509B7E}</a:tableStyleId>
              </a:tblPr>
              <a:tblGrid>
                <a:gridCol w="1766199">
                  <a:extLst>
                    <a:ext uri="{9D8B030D-6E8A-4147-A177-3AD203B41FA5}">
                      <a16:colId xmlns:a16="http://schemas.microsoft.com/office/drawing/2014/main" val="2492127452"/>
                    </a:ext>
                  </a:extLst>
                </a:gridCol>
                <a:gridCol w="7413963">
                  <a:extLst>
                    <a:ext uri="{9D8B030D-6E8A-4147-A177-3AD203B41FA5}">
                      <a16:colId xmlns:a16="http://schemas.microsoft.com/office/drawing/2014/main" val="3829131032"/>
                    </a:ext>
                  </a:extLst>
                </a:gridCol>
              </a:tblGrid>
              <a:tr h="1027878">
                <a:tc>
                  <a:txBody>
                    <a:bodyPr/>
                    <a:lstStyle/>
                    <a:p>
                      <a:pPr marL="0" marR="0">
                        <a:lnSpc>
                          <a:spcPct val="107000"/>
                        </a:lnSpc>
                        <a:spcBef>
                          <a:spcPts val="0"/>
                        </a:spcBef>
                        <a:spcAft>
                          <a:spcPts val="0"/>
                        </a:spcAft>
                      </a:pPr>
                      <a:r>
                        <a:rPr lang="en-US" sz="2400">
                          <a:solidFill>
                            <a:schemeClr val="bg1"/>
                          </a:solidFill>
                          <a:effectLst/>
                          <a:latin typeface="Century Gothic" panose="020B0502020202020204" pitchFamily="34" charset="0"/>
                        </a:rPr>
                        <a:t>Triple-A Framework*</a:t>
                      </a:r>
                      <a:endParaRPr lang="en-US" sz="240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nSpc>
                          <a:spcPct val="107000"/>
                        </a:lnSpc>
                        <a:spcBef>
                          <a:spcPts val="0"/>
                        </a:spcBef>
                        <a:spcAft>
                          <a:spcPts val="800"/>
                        </a:spcAft>
                      </a:pPr>
                      <a:r>
                        <a:rPr lang="en-US" sz="2400">
                          <a:solidFill>
                            <a:schemeClr val="bg1"/>
                          </a:solidFill>
                          <a:effectLst/>
                          <a:latin typeface="Century Gothic" panose="020B0502020202020204" pitchFamily="34" charset="0"/>
                        </a:rPr>
                        <a:t>Explain what it is and how and why the policy applies.</a:t>
                      </a:r>
                      <a:endParaRPr lang="en-US" sz="240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888830291"/>
                  </a:ext>
                </a:extLst>
              </a:tr>
              <a:tr h="641124">
                <a:tc>
                  <a:txBody>
                    <a:bodyPr/>
                    <a:lstStyle/>
                    <a:p>
                      <a:pPr marL="0" marR="0">
                        <a:lnSpc>
                          <a:spcPct val="107000"/>
                        </a:lnSpc>
                        <a:spcBef>
                          <a:spcPts val="0"/>
                        </a:spcBef>
                        <a:spcAft>
                          <a:spcPts val="800"/>
                        </a:spcAft>
                      </a:pPr>
                      <a:r>
                        <a:rPr lang="en-US" sz="2400">
                          <a:solidFill>
                            <a:schemeClr val="bg1"/>
                          </a:solidFill>
                          <a:effectLst/>
                          <a:latin typeface="Century Gothic" panose="020B0502020202020204" pitchFamily="34" charset="0"/>
                        </a:rPr>
                        <a:t>Authentication</a:t>
                      </a:r>
                      <a:endParaRPr lang="en-US" sz="240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nSpc>
                          <a:spcPct val="107000"/>
                        </a:lnSpc>
                        <a:spcBef>
                          <a:spcPts val="0"/>
                        </a:spcBef>
                        <a:spcAft>
                          <a:spcPts val="800"/>
                        </a:spcAft>
                      </a:pPr>
                      <a:r>
                        <a:rPr lang="en-US" sz="2400">
                          <a:solidFill>
                            <a:schemeClr val="bg1"/>
                          </a:solidFill>
                          <a:effectLst/>
                          <a:latin typeface="Century Gothic" panose="020B0502020202020204" pitchFamily="34" charset="0"/>
                        </a:rPr>
                        <a:t>Authentication provides a method of identifying a user.</a:t>
                      </a:r>
                      <a:endParaRPr lang="en-US" sz="240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736975185"/>
                  </a:ext>
                </a:extLst>
              </a:tr>
              <a:tr h="1027878">
                <a:tc>
                  <a:txBody>
                    <a:bodyPr/>
                    <a:lstStyle/>
                    <a:p>
                      <a:pPr marL="0" marR="0">
                        <a:lnSpc>
                          <a:spcPct val="107000"/>
                        </a:lnSpc>
                        <a:spcBef>
                          <a:spcPts val="0"/>
                        </a:spcBef>
                        <a:spcAft>
                          <a:spcPts val="800"/>
                        </a:spcAft>
                      </a:pPr>
                      <a:r>
                        <a:rPr lang="en-US" sz="2400">
                          <a:solidFill>
                            <a:schemeClr val="bg1"/>
                          </a:solidFill>
                          <a:effectLst/>
                          <a:latin typeface="Century Gothic" panose="020B0502020202020204" pitchFamily="34" charset="0"/>
                        </a:rPr>
                        <a:t>Authorization</a:t>
                      </a:r>
                      <a:endParaRPr lang="en-US" sz="240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nSpc>
                          <a:spcPct val="107000"/>
                        </a:lnSpc>
                        <a:spcBef>
                          <a:spcPts val="0"/>
                        </a:spcBef>
                        <a:spcAft>
                          <a:spcPts val="800"/>
                        </a:spcAft>
                      </a:pPr>
                      <a:r>
                        <a:rPr lang="en-US" sz="2400">
                          <a:solidFill>
                            <a:schemeClr val="bg1"/>
                          </a:solidFill>
                          <a:effectLst/>
                          <a:latin typeface="Century Gothic" panose="020B0502020202020204" pitchFamily="34" charset="0"/>
                        </a:rPr>
                        <a:t>Authorization provides a method of allowing user to complete certain tasks.</a:t>
                      </a:r>
                      <a:endParaRPr lang="en-US" sz="240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419049852"/>
                  </a:ext>
                </a:extLst>
              </a:tr>
              <a:tr h="1027878">
                <a:tc>
                  <a:txBody>
                    <a:bodyPr/>
                    <a:lstStyle/>
                    <a:p>
                      <a:pPr marL="0" marR="0">
                        <a:lnSpc>
                          <a:spcPct val="107000"/>
                        </a:lnSpc>
                        <a:spcBef>
                          <a:spcPts val="0"/>
                        </a:spcBef>
                        <a:spcAft>
                          <a:spcPts val="800"/>
                        </a:spcAft>
                      </a:pPr>
                      <a:r>
                        <a:rPr lang="en-US" sz="2400">
                          <a:solidFill>
                            <a:schemeClr val="bg1"/>
                          </a:solidFill>
                          <a:effectLst/>
                          <a:latin typeface="Century Gothic" panose="020B0502020202020204" pitchFamily="34" charset="0"/>
                        </a:rPr>
                        <a:t>Accounting</a:t>
                      </a:r>
                      <a:endParaRPr lang="en-US" sz="240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nSpc>
                          <a:spcPct val="107000"/>
                        </a:lnSpc>
                        <a:spcBef>
                          <a:spcPts val="0"/>
                        </a:spcBef>
                        <a:spcAft>
                          <a:spcPts val="800"/>
                        </a:spcAft>
                      </a:pPr>
                      <a:r>
                        <a:rPr lang="en-US" sz="2400" dirty="0">
                          <a:solidFill>
                            <a:schemeClr val="bg1"/>
                          </a:solidFill>
                          <a:effectLst/>
                          <a:latin typeface="Century Gothic" panose="020B0502020202020204" pitchFamily="34" charset="0"/>
                        </a:rPr>
                        <a:t>Accounting provides a method of monitoring the resources used during a user’s network access.</a:t>
                      </a:r>
                      <a:endParaRPr lang="en-US" sz="2400" dirty="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151137140"/>
                  </a:ext>
                </a:extLst>
              </a:tr>
            </a:tbl>
          </a:graphicData>
        </a:graphic>
      </p:graphicFrame>
      <p:pic>
        <p:nvPicPr>
          <p:cNvPr id="6" name="Audio 5">
            <a:hlinkClick r:id="" action="ppaction://media"/>
            <a:extLst>
              <a:ext uri="{FF2B5EF4-FFF2-40B4-BE49-F238E27FC236}">
                <a16:creationId xmlns:a16="http://schemas.microsoft.com/office/drawing/2014/main" id="{760BDA60-072E-4B05-8DA8-B51B8F48668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95125" y="6461125"/>
            <a:ext cx="244475" cy="2444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6486"/>
    </mc:Choice>
    <mc:Fallback>
      <p:transition spd="slow" advTm="564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Development teams need to consider the concept of secure design when developing applications. When coding any software, the main goal is to focus on security. Never leave protection and security until the end of development. It is important to note that any errors associated with this can damage the entire software. Unit Testing is a process used to verify that each coding unit is working properly. This test confirms the status of the program at a given execution point.</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A88B86D6-8C15-4BED-91D9-E83BDDC2AB2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95125" y="6461125"/>
            <a:ext cx="244475" cy="2444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6236"/>
    </mc:Choice>
    <mc:Fallback>
      <p:transition spd="slow" advTm="56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title="DevSec Ops Toolchain Diagram"/>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157136DD-BC72-4280-808C-C0BC12354BCF}"/>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795125" y="6461125"/>
            <a:ext cx="244475" cy="2444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407"/>
    </mc:Choice>
    <mc:Fallback>
      <p:transition spd="slow" advTm="134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purl.org/dc/elements/1.1/"/>
    <ds:schemaRef ds:uri="http://schemas.microsoft.com/office/2006/documentManagement/types"/>
    <ds:schemaRef ds:uri="http://purl.org/dc/terms/"/>
    <ds:schemaRef ds:uri="http://schemas.microsoft.com/office/infopath/2007/PartnerControls"/>
    <ds:schemaRef ds:uri="http://purl.org/dc/dcmitype/"/>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143</TotalTime>
  <Words>527</Words>
  <Application>Microsoft Office PowerPoint</Application>
  <PresentationFormat>Widescreen</PresentationFormat>
  <Paragraphs>76</Paragraphs>
  <Slides>14</Slides>
  <Notes>13</Notes>
  <HiddenSlides>0</HiddenSlides>
  <MMClips>11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AUTOMATION SUMMARY</vt:lpstr>
      <vt:lpstr>TOOLS</vt:lpstr>
      <vt:lpstr>RISKS AND BENEFITS</vt:lpstr>
      <vt:lpstr>RECOMMENDATIONS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Pace</dc:title>
  <dc:creator>Kathy Shields</dc:creator>
  <cp:lastModifiedBy>Felicia Schenkelberg</cp:lastModifiedBy>
  <cp:revision>3</cp:revision>
  <dcterms:created xsi:type="dcterms:W3CDTF">2020-08-19T17:59:24Z</dcterms:created>
  <dcterms:modified xsi:type="dcterms:W3CDTF">2021-08-23T00:12:32Z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